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jamin Beuthling" userId="4525e974fe52a333" providerId="LiveId" clId="{2D79A65A-AF36-4568-BB7B-B39518B31E4A}"/>
    <pc:docChg chg="custSel addSld modSld">
      <pc:chgData name="Benjamin Beuthling" userId="4525e974fe52a333" providerId="LiveId" clId="{2D79A65A-AF36-4568-BB7B-B39518B31E4A}" dt="2021-05-21T14:47:34.675" v="73" actId="1076"/>
      <pc:docMkLst>
        <pc:docMk/>
      </pc:docMkLst>
      <pc:sldChg chg="delSp modSp mod">
        <pc:chgData name="Benjamin Beuthling" userId="4525e974fe52a333" providerId="LiveId" clId="{2D79A65A-AF36-4568-BB7B-B39518B31E4A}" dt="2021-05-21T11:33:10.418" v="43" actId="20577"/>
        <pc:sldMkLst>
          <pc:docMk/>
          <pc:sldMk cId="3471954221" sldId="258"/>
        </pc:sldMkLst>
        <pc:spChg chg="del">
          <ac:chgData name="Benjamin Beuthling" userId="4525e974fe52a333" providerId="LiveId" clId="{2D79A65A-AF36-4568-BB7B-B39518B31E4A}" dt="2021-05-21T11:22:53.255" v="4" actId="478"/>
          <ac:spMkLst>
            <pc:docMk/>
            <pc:sldMk cId="3471954221" sldId="258"/>
            <ac:spMk id="2" creationId="{9D8A237B-B8FE-44E6-9C7F-FF5516A92C7B}"/>
          </ac:spMkLst>
        </pc:spChg>
        <pc:spChg chg="mod">
          <ac:chgData name="Benjamin Beuthling" userId="4525e974fe52a333" providerId="LiveId" clId="{2D79A65A-AF36-4568-BB7B-B39518B31E4A}" dt="2021-05-21T11:33:10.418" v="43" actId="20577"/>
          <ac:spMkLst>
            <pc:docMk/>
            <pc:sldMk cId="3471954221" sldId="258"/>
            <ac:spMk id="3" creationId="{AF10163F-0EA0-4F50-9036-CF5E5DD2D4A9}"/>
          </ac:spMkLst>
        </pc:spChg>
      </pc:sldChg>
      <pc:sldChg chg="addSp delSp modSp new mod">
        <pc:chgData name="Benjamin Beuthling" userId="4525e974fe52a333" providerId="LiveId" clId="{2D79A65A-AF36-4568-BB7B-B39518B31E4A}" dt="2021-05-21T14:47:34.675" v="73" actId="1076"/>
        <pc:sldMkLst>
          <pc:docMk/>
          <pc:sldMk cId="381690714" sldId="259"/>
        </pc:sldMkLst>
        <pc:spChg chg="del">
          <ac:chgData name="Benjamin Beuthling" userId="4525e974fe52a333" providerId="LiveId" clId="{2D79A65A-AF36-4568-BB7B-B39518B31E4A}" dt="2021-05-21T14:45:46.300" v="46" actId="478"/>
          <ac:spMkLst>
            <pc:docMk/>
            <pc:sldMk cId="381690714" sldId="259"/>
            <ac:spMk id="2" creationId="{B47AC204-6469-4912-B382-6D04EF6F6A19}"/>
          </ac:spMkLst>
        </pc:spChg>
        <pc:spChg chg="del">
          <ac:chgData name="Benjamin Beuthling" userId="4525e974fe52a333" providerId="LiveId" clId="{2D79A65A-AF36-4568-BB7B-B39518B31E4A}" dt="2021-05-21T14:45:48.549" v="47" actId="478"/>
          <ac:spMkLst>
            <pc:docMk/>
            <pc:sldMk cId="381690714" sldId="259"/>
            <ac:spMk id="3" creationId="{92903CA1-E46D-4B30-A8F3-640430F5793F}"/>
          </ac:spMkLst>
        </pc:spChg>
        <pc:spChg chg="add mod">
          <ac:chgData name="Benjamin Beuthling" userId="4525e974fe52a333" providerId="LiveId" clId="{2D79A65A-AF36-4568-BB7B-B39518B31E4A}" dt="2021-05-21T14:47:34.675" v="73" actId="1076"/>
          <ac:spMkLst>
            <pc:docMk/>
            <pc:sldMk cId="381690714" sldId="259"/>
            <ac:spMk id="5" creationId="{DDDF622C-4C59-4C87-B6E7-03CCA1491F05}"/>
          </ac:spMkLst>
        </pc:spChg>
      </pc:sldChg>
      <pc:sldChg chg="addSp delSp modSp new mod">
        <pc:chgData name="Benjamin Beuthling" userId="4525e974fe52a333" providerId="LiveId" clId="{2D79A65A-AF36-4568-BB7B-B39518B31E4A}" dt="2021-05-21T14:47:02.361" v="68" actId="207"/>
        <pc:sldMkLst>
          <pc:docMk/>
          <pc:sldMk cId="3801215122" sldId="260"/>
        </pc:sldMkLst>
        <pc:spChg chg="del">
          <ac:chgData name="Benjamin Beuthling" userId="4525e974fe52a333" providerId="LiveId" clId="{2D79A65A-AF36-4568-BB7B-B39518B31E4A}" dt="2021-05-21T14:46:06.199" v="51" actId="478"/>
          <ac:spMkLst>
            <pc:docMk/>
            <pc:sldMk cId="3801215122" sldId="260"/>
            <ac:spMk id="2" creationId="{99D056CB-387B-4790-AF85-C6E2AF0B1D56}"/>
          </ac:spMkLst>
        </pc:spChg>
        <pc:spChg chg="del">
          <ac:chgData name="Benjamin Beuthling" userId="4525e974fe52a333" providerId="LiveId" clId="{2D79A65A-AF36-4568-BB7B-B39518B31E4A}" dt="2021-05-21T14:46:08.398" v="52" actId="478"/>
          <ac:spMkLst>
            <pc:docMk/>
            <pc:sldMk cId="3801215122" sldId="260"/>
            <ac:spMk id="3" creationId="{FCC78CEC-AED2-4B3E-A856-AB81774468C2}"/>
          </ac:spMkLst>
        </pc:spChg>
        <pc:spChg chg="add mod">
          <ac:chgData name="Benjamin Beuthling" userId="4525e974fe52a333" providerId="LiveId" clId="{2D79A65A-AF36-4568-BB7B-B39518B31E4A}" dt="2021-05-21T14:47:02.361" v="68" actId="207"/>
          <ac:spMkLst>
            <pc:docMk/>
            <pc:sldMk cId="3801215122" sldId="260"/>
            <ac:spMk id="5" creationId="{C6BA0159-DC82-4C6E-A6B1-0AFDE0673360}"/>
          </ac:spMkLst>
        </pc:spChg>
      </pc:sldChg>
    </pc:docChg>
  </pc:docChgLst>
  <pc:docChgLst>
    <pc:chgData name="Benjamin Beuthling" userId="4525e974fe52a333" providerId="LiveId" clId="{A54F7C4C-D549-4E98-BD71-90EB742FD201}"/>
    <pc:docChg chg="custSel addSld delSld modSld">
      <pc:chgData name="Benjamin Beuthling" userId="4525e974fe52a333" providerId="LiveId" clId="{A54F7C4C-D549-4E98-BD71-90EB742FD201}" dt="2022-03-14T16:17:34.584" v="360" actId="5793"/>
      <pc:docMkLst>
        <pc:docMk/>
      </pc:docMkLst>
      <pc:sldChg chg="modSp mod">
        <pc:chgData name="Benjamin Beuthling" userId="4525e974fe52a333" providerId="LiveId" clId="{A54F7C4C-D549-4E98-BD71-90EB742FD201}" dt="2022-03-14T16:17:26.034" v="353" actId="21"/>
        <pc:sldMkLst>
          <pc:docMk/>
          <pc:sldMk cId="381690714" sldId="259"/>
        </pc:sldMkLst>
        <pc:spChg chg="mod">
          <ac:chgData name="Benjamin Beuthling" userId="4525e974fe52a333" providerId="LiveId" clId="{A54F7C4C-D549-4E98-BD71-90EB742FD201}" dt="2022-03-14T16:17:26.034" v="353" actId="21"/>
          <ac:spMkLst>
            <pc:docMk/>
            <pc:sldMk cId="381690714" sldId="259"/>
            <ac:spMk id="5" creationId="{DDDF622C-4C59-4C87-B6E7-03CCA1491F05}"/>
          </ac:spMkLst>
        </pc:spChg>
      </pc:sldChg>
      <pc:sldChg chg="modSp new mod">
        <pc:chgData name="Benjamin Beuthling" userId="4525e974fe52a333" providerId="LiveId" clId="{A54F7C4C-D549-4E98-BD71-90EB742FD201}" dt="2022-03-14T16:17:34.584" v="360" actId="5793"/>
        <pc:sldMkLst>
          <pc:docMk/>
          <pc:sldMk cId="538641949" sldId="261"/>
        </pc:sldMkLst>
        <pc:spChg chg="mod">
          <ac:chgData name="Benjamin Beuthling" userId="4525e974fe52a333" providerId="LiveId" clId="{A54F7C4C-D549-4E98-BD71-90EB742FD201}" dt="2022-03-14T16:14:05.717" v="105" actId="20577"/>
          <ac:spMkLst>
            <pc:docMk/>
            <pc:sldMk cId="538641949" sldId="261"/>
            <ac:spMk id="2" creationId="{DCA94F1C-A101-4405-8CE7-F6C2340108FA}"/>
          </ac:spMkLst>
        </pc:spChg>
        <pc:spChg chg="mod">
          <ac:chgData name="Benjamin Beuthling" userId="4525e974fe52a333" providerId="LiveId" clId="{A54F7C4C-D549-4E98-BD71-90EB742FD201}" dt="2022-03-14T16:17:34.584" v="360" actId="5793"/>
          <ac:spMkLst>
            <pc:docMk/>
            <pc:sldMk cId="538641949" sldId="261"/>
            <ac:spMk id="3" creationId="{8B409475-B377-4F80-B0B1-ACE0A19FE25A}"/>
          </ac:spMkLst>
        </pc:spChg>
      </pc:sldChg>
      <pc:sldChg chg="modSp new del mod">
        <pc:chgData name="Benjamin Beuthling" userId="4525e974fe52a333" providerId="LiveId" clId="{A54F7C4C-D549-4E98-BD71-90EB742FD201}" dt="2022-03-11T16:19:36.296" v="82" actId="47"/>
        <pc:sldMkLst>
          <pc:docMk/>
          <pc:sldMk cId="1165037332" sldId="261"/>
        </pc:sldMkLst>
        <pc:spChg chg="mod">
          <ac:chgData name="Benjamin Beuthling" userId="4525e974fe52a333" providerId="LiveId" clId="{A54F7C4C-D549-4E98-BD71-90EB742FD201}" dt="2022-03-11T16:17:55.075" v="81" actId="1076"/>
          <ac:spMkLst>
            <pc:docMk/>
            <pc:sldMk cId="1165037332" sldId="261"/>
            <ac:spMk id="2" creationId="{9ABAACBE-6473-4342-927B-12363E25C8F1}"/>
          </ac:spMkLst>
        </pc:spChg>
        <pc:spChg chg="mod">
          <ac:chgData name="Benjamin Beuthling" userId="4525e974fe52a333" providerId="LiveId" clId="{A54F7C4C-D549-4E98-BD71-90EB742FD201}" dt="2022-03-11T16:17:35.991" v="59" actId="1076"/>
          <ac:spMkLst>
            <pc:docMk/>
            <pc:sldMk cId="1165037332" sldId="261"/>
            <ac:spMk id="3" creationId="{FC4D1920-1110-4240-B379-FEF9431E0CE2}"/>
          </ac:spMkLst>
        </pc:spChg>
      </pc:sldChg>
      <pc:sldChg chg="new del">
        <pc:chgData name="Benjamin Beuthling" userId="4525e974fe52a333" providerId="LiveId" clId="{A54F7C4C-D549-4E98-BD71-90EB742FD201}" dt="2022-03-11T16:13:57.994" v="1" actId="2696"/>
        <pc:sldMkLst>
          <pc:docMk/>
          <pc:sldMk cId="1830710010" sldId="261"/>
        </pc:sldMkLst>
      </pc:sldChg>
    </pc:docChg>
  </pc:docChgLst>
  <pc:docChgLst>
    <pc:chgData name="Benjamin Beuthling" userId="4525e974fe52a333" providerId="LiveId" clId="{6F6C7814-DFE5-4B9B-A833-3E95F2620D48}"/>
    <pc:docChg chg="custSel modSld">
      <pc:chgData name="Benjamin Beuthling" userId="4525e974fe52a333" providerId="LiveId" clId="{6F6C7814-DFE5-4B9B-A833-3E95F2620D48}" dt="2023-06-13T10:30:22.102" v="22" actId="20577"/>
      <pc:docMkLst>
        <pc:docMk/>
      </pc:docMkLst>
      <pc:sldChg chg="modSp mod">
        <pc:chgData name="Benjamin Beuthling" userId="4525e974fe52a333" providerId="LiveId" clId="{6F6C7814-DFE5-4B9B-A833-3E95F2620D48}" dt="2023-06-13T10:30:22.102" v="22" actId="20577"/>
        <pc:sldMkLst>
          <pc:docMk/>
          <pc:sldMk cId="3471954221" sldId="258"/>
        </pc:sldMkLst>
        <pc:spChg chg="mod">
          <ac:chgData name="Benjamin Beuthling" userId="4525e974fe52a333" providerId="LiveId" clId="{6F6C7814-DFE5-4B9B-A833-3E95F2620D48}" dt="2023-06-13T10:30:22.102" v="22" actId="20577"/>
          <ac:spMkLst>
            <pc:docMk/>
            <pc:sldMk cId="3471954221" sldId="258"/>
            <ac:spMk id="3" creationId="{AF10163F-0EA0-4F50-9036-CF5E5DD2D4A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3638251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76162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9544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301436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4096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512490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463888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38408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23248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05FD45B9-6960-4848-9502-D6DDEA1BAD9E}" type="datetimeFigureOut">
              <a:rPr lang="de-DE" smtClean="0"/>
              <a:t>13.06.2023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50843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05FD45B9-6960-4848-9502-D6DDEA1BAD9E}" type="datetimeFigureOut">
              <a:rPr lang="de-DE" smtClean="0"/>
              <a:t>13.06.2023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44056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05FD45B9-6960-4848-9502-D6DDEA1BAD9E}" type="datetimeFigureOut">
              <a:rPr lang="de-DE" smtClean="0"/>
              <a:t>13.06.2023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2906437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05FD45B9-6960-4848-9502-D6DDEA1BAD9E}" type="datetimeFigureOut">
              <a:rPr lang="de-DE" smtClean="0"/>
              <a:t>13.06.2023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51851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D45B9-6960-4848-9502-D6DDEA1BAD9E}" type="datetimeFigureOut">
              <a:rPr lang="de-DE" smtClean="0"/>
              <a:t>13.06.2023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3626857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05FD45B9-6960-4848-9502-D6DDEA1BAD9E}" type="datetimeFigureOut">
              <a:rPr lang="de-DE" smtClean="0"/>
              <a:t>13.06.2023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396230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05FD45B9-6960-4848-9502-D6DDEA1BAD9E}" type="datetimeFigureOut">
              <a:rPr lang="de-DE" smtClean="0"/>
              <a:t>13.06.2023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593E6074-CB33-45D1-A2C9-AD4D93239AAA}" type="slidenum">
              <a:rPr lang="de-DE" smtClean="0"/>
              <a:t>‹Nr.›</a:t>
            </a:fld>
            <a:endParaRPr lang="de-DE"/>
          </a:p>
        </p:txBody>
      </p:sp>
    </p:spTree>
    <p:extLst>
      <p:ext uri="{BB962C8B-B14F-4D97-AF65-F5344CB8AC3E}">
        <p14:creationId xmlns:p14="http://schemas.microsoft.com/office/powerpoint/2010/main" val="831610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FD45B9-6960-4848-9502-D6DDEA1BAD9E}" type="datetimeFigureOut">
              <a:rPr lang="de-DE" smtClean="0"/>
              <a:t>13.06.2023</a:t>
            </a:fld>
            <a:endParaRPr lang="de-D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93E6074-CB33-45D1-A2C9-AD4D93239AAA}" type="slidenum">
              <a:rPr lang="de-DE" smtClean="0"/>
              <a:t>‹Nr.›</a:t>
            </a:fld>
            <a:endParaRPr lang="de-DE"/>
          </a:p>
        </p:txBody>
      </p:sp>
    </p:spTree>
    <p:extLst>
      <p:ext uri="{BB962C8B-B14F-4D97-AF65-F5344CB8AC3E}">
        <p14:creationId xmlns:p14="http://schemas.microsoft.com/office/powerpoint/2010/main" val="777409542"/>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1460A-6932-4981-A61B-0D4BF0ADEDF0}"/>
              </a:ext>
            </a:extLst>
          </p:cNvPr>
          <p:cNvSpPr>
            <a:spLocks noGrp="1"/>
          </p:cNvSpPr>
          <p:nvPr>
            <p:ph type="ctrTitle"/>
          </p:nvPr>
        </p:nvSpPr>
        <p:spPr>
          <a:xfrm>
            <a:off x="1176086" y="968421"/>
            <a:ext cx="9235731" cy="1646302"/>
          </a:xfrm>
        </p:spPr>
        <p:txBody>
          <a:bodyPr/>
          <a:lstStyle/>
          <a:p>
            <a:pPr algn="l"/>
            <a:r>
              <a:rPr lang="de-DE" u="sng" dirty="0">
                <a:solidFill>
                  <a:schemeClr val="tx1"/>
                </a:solidFill>
              </a:rPr>
              <a:t>Wahlpflichtfach Gesellschaftswissenschaften</a:t>
            </a:r>
          </a:p>
        </p:txBody>
      </p:sp>
    </p:spTree>
    <p:extLst>
      <p:ext uri="{BB962C8B-B14F-4D97-AF65-F5344CB8AC3E}">
        <p14:creationId xmlns:p14="http://schemas.microsoft.com/office/powerpoint/2010/main" val="398945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EA60C3D-8CEE-4488-80A4-2F126AABD7DB}"/>
              </a:ext>
            </a:extLst>
          </p:cNvPr>
          <p:cNvSpPr>
            <a:spLocks noGrp="1"/>
          </p:cNvSpPr>
          <p:nvPr>
            <p:ph idx="1"/>
          </p:nvPr>
        </p:nvSpPr>
        <p:spPr>
          <a:xfrm>
            <a:off x="333286" y="538385"/>
            <a:ext cx="11378068" cy="5502978"/>
          </a:xfrm>
        </p:spPr>
        <p:txBody>
          <a:bodyPr>
            <a:normAutofit lnSpcReduction="10000"/>
          </a:bodyPr>
          <a:lstStyle/>
          <a:p>
            <a:pPr marL="0" indent="0">
              <a:buNone/>
            </a:pPr>
            <a:r>
              <a:rPr lang="de-DE" sz="2000" i="1" u="sng" strike="noStrike" baseline="0" dirty="0">
                <a:solidFill>
                  <a:schemeClr val="tx1"/>
                </a:solidFill>
                <a:latin typeface="Calibri" panose="020F0502020204030204" pitchFamily="34" charset="0"/>
              </a:rPr>
              <a:t>Was ist </a:t>
            </a:r>
            <a:r>
              <a:rPr lang="de-DE" sz="2000" i="1" u="sng" strike="noStrike" baseline="0" dirty="0" err="1">
                <a:solidFill>
                  <a:schemeClr val="tx1"/>
                </a:solidFill>
                <a:latin typeface="Calibri" panose="020F0502020204030204" pitchFamily="34" charset="0"/>
              </a:rPr>
              <a:t>Gewi</a:t>
            </a:r>
            <a:r>
              <a:rPr lang="de-DE" sz="2000" i="1" u="sng" strike="noStrike" baseline="0" dirty="0">
                <a:solidFill>
                  <a:schemeClr val="tx1"/>
                </a:solidFill>
                <a:latin typeface="Calibri" panose="020F0502020204030204" pitchFamily="34" charset="0"/>
              </a:rPr>
              <a:t>? </a:t>
            </a:r>
            <a:endParaRPr lang="de-DE" sz="2000" i="0" u="sng" strike="noStrike" baseline="0" dirty="0">
              <a:solidFill>
                <a:schemeClr val="tx1"/>
              </a:solidFill>
              <a:latin typeface="Calibri" panose="020F0502020204030204" pitchFamily="34" charset="0"/>
            </a:endParaRPr>
          </a:p>
          <a:p>
            <a:pPr marL="0" indent="0">
              <a:buNone/>
            </a:pPr>
            <a:r>
              <a:rPr lang="de-DE" sz="2000" i="0" u="none" strike="noStrike" baseline="0" dirty="0">
                <a:solidFill>
                  <a:schemeClr val="tx1"/>
                </a:solidFill>
                <a:latin typeface="Calibri" panose="020F0502020204030204" pitchFamily="34" charset="0"/>
              </a:rPr>
              <a:t>Die SchülerInnen setzen sich im Wahlpflichtfach Gesellschaftswissenschaften mit der Komplexität menschlichen Zusammenlebens in seiner historischen, räumlichen, politischen und wirtschaftlichen Dimension auseinander. Das </a:t>
            </a:r>
            <a:r>
              <a:rPr lang="de-DE" sz="2400" i="0" u="none" strike="noStrike" baseline="0" dirty="0">
                <a:solidFill>
                  <a:schemeClr val="tx1"/>
                </a:solidFill>
                <a:latin typeface="Arial" panose="020B0604020202020204" pitchFamily="34" charset="0"/>
              </a:rPr>
              <a:t>Grundanliegen des Fachs</a:t>
            </a:r>
            <a:r>
              <a:rPr lang="de-DE" sz="2000" i="0" u="none" strike="noStrike" baseline="0" dirty="0">
                <a:solidFill>
                  <a:schemeClr val="tx1"/>
                </a:solidFill>
                <a:latin typeface="Arial" panose="020B0604020202020204" pitchFamily="34" charset="0"/>
              </a:rPr>
              <a:t> </a:t>
            </a:r>
            <a:r>
              <a:rPr lang="de-DE" sz="2000" i="0" u="none" strike="noStrike" baseline="0" dirty="0">
                <a:solidFill>
                  <a:schemeClr val="tx1"/>
                </a:solidFill>
                <a:latin typeface="Calibri" panose="020F0502020204030204" pitchFamily="34" charset="0"/>
              </a:rPr>
              <a:t>besteht darin, dass der Schüler </a:t>
            </a:r>
          </a:p>
          <a:p>
            <a:pPr marL="0" indent="0">
              <a:buNone/>
            </a:pPr>
            <a:r>
              <a:rPr lang="de-DE" sz="2000" dirty="0">
                <a:solidFill>
                  <a:schemeClr val="tx1"/>
                </a:solidFill>
                <a:latin typeface="Calibri" panose="020F0502020204030204" pitchFamily="34" charset="0"/>
              </a:rPr>
              <a:t>	1. </a:t>
            </a:r>
            <a:r>
              <a:rPr lang="de-DE" sz="2000" b="0" i="0" u="none" strike="noStrike" baseline="0" dirty="0">
                <a:solidFill>
                  <a:schemeClr val="tx1"/>
                </a:solidFill>
                <a:latin typeface="Calibri" panose="020F0502020204030204" pitchFamily="34" charset="0"/>
              </a:rPr>
              <a:t>sich als mündiger Bürger begreift und zum selbstbestimmten, verantwortlichen und gewaltfreien </a:t>
            </a:r>
          </a:p>
          <a:p>
            <a:pPr marL="0" indent="0">
              <a:buNone/>
            </a:pPr>
            <a:r>
              <a:rPr lang="de-DE" sz="2000" b="0" i="0" u="none" strike="noStrike" baseline="0" dirty="0">
                <a:solidFill>
                  <a:schemeClr val="tx1"/>
                </a:solidFill>
                <a:latin typeface="Calibri" panose="020F0502020204030204" pitchFamily="34" charset="0"/>
              </a:rPr>
              <a:t>	Handeln in der demokratischen Gesellschaft befähigt wird, </a:t>
            </a:r>
          </a:p>
          <a:p>
            <a:pPr marL="0" indent="0">
              <a:buNone/>
            </a:pPr>
            <a:endParaRPr lang="de-DE" sz="2000" b="0" i="0" u="none" strike="noStrike" baseline="0" dirty="0">
              <a:solidFill>
                <a:schemeClr val="tx1"/>
              </a:solidFill>
              <a:latin typeface="Calibri" panose="020F0502020204030204" pitchFamily="34" charset="0"/>
            </a:endParaRPr>
          </a:p>
          <a:p>
            <a:pPr marL="0" indent="0">
              <a:buNone/>
            </a:pPr>
            <a:r>
              <a:rPr lang="de-DE" sz="2000" b="0" i="0" u="none" strike="noStrike" baseline="0" dirty="0">
                <a:solidFill>
                  <a:schemeClr val="tx1"/>
                </a:solidFill>
                <a:latin typeface="Calibri" panose="020F0502020204030204" pitchFamily="34" charset="0"/>
              </a:rPr>
              <a:t>	2. die eigene Identität im Prozess der Selbsterkenntnis und Selbstgestaltung entwickelt, </a:t>
            </a:r>
          </a:p>
          <a:p>
            <a:pPr marL="0" indent="0">
              <a:buNone/>
            </a:pPr>
            <a:endParaRPr lang="de-DE" sz="2000" b="0" i="0" u="none" strike="noStrike" baseline="0" dirty="0">
              <a:solidFill>
                <a:schemeClr val="tx1"/>
              </a:solidFill>
              <a:latin typeface="Calibri" panose="020F0502020204030204" pitchFamily="34" charset="0"/>
            </a:endParaRPr>
          </a:p>
          <a:p>
            <a:pPr marL="0" indent="0">
              <a:buNone/>
            </a:pPr>
            <a:r>
              <a:rPr lang="de-DE" sz="2000" dirty="0">
                <a:solidFill>
                  <a:schemeClr val="tx1"/>
                </a:solidFill>
                <a:latin typeface="Calibri" panose="020F0502020204030204" pitchFamily="34" charset="0"/>
              </a:rPr>
              <a:t>	3. </a:t>
            </a:r>
            <a:r>
              <a:rPr lang="de-DE" sz="2000" b="0" i="0" u="none" strike="noStrike" baseline="0" dirty="0">
                <a:solidFill>
                  <a:schemeClr val="tx1"/>
                </a:solidFill>
                <a:latin typeface="Calibri" panose="020F0502020204030204" pitchFamily="34" charset="0"/>
              </a:rPr>
              <a:t>sich mit unterschiedlichen Lebenswelten und Handlungen von Menschen auseinandersetzt und die 	Bedingtheit 	und Wandelbarkeit von Wertvorstellungen wahrnimmt, </a:t>
            </a:r>
          </a:p>
          <a:p>
            <a:pPr marL="0" indent="0">
              <a:buNone/>
            </a:pPr>
            <a:endParaRPr lang="de-DE" sz="2000" b="0" i="0" u="none" strike="noStrike" baseline="0" dirty="0">
              <a:solidFill>
                <a:schemeClr val="tx1"/>
              </a:solidFill>
              <a:latin typeface="Calibri" panose="020F0502020204030204" pitchFamily="34" charset="0"/>
            </a:endParaRPr>
          </a:p>
          <a:p>
            <a:pPr marL="0" indent="0">
              <a:buNone/>
            </a:pPr>
            <a:r>
              <a:rPr lang="de-DE" sz="2000" dirty="0">
                <a:solidFill>
                  <a:schemeClr val="tx1"/>
                </a:solidFill>
                <a:latin typeface="Calibri" panose="020F0502020204030204" pitchFamily="34" charset="0"/>
              </a:rPr>
              <a:t>	4. </a:t>
            </a:r>
            <a:r>
              <a:rPr lang="de-DE" sz="2000" b="0" i="0" u="none" strike="noStrike" baseline="0" dirty="0">
                <a:solidFill>
                  <a:schemeClr val="tx1"/>
                </a:solidFill>
                <a:latin typeface="Calibri" panose="020F0502020204030204" pitchFamily="34" charset="0"/>
              </a:rPr>
              <a:t>sich auch im Sinne nachhaltiger Entwicklung in komplexen Themenfeldern orientiert und eigene </a:t>
            </a:r>
          </a:p>
          <a:p>
            <a:pPr marL="0" indent="0">
              <a:buNone/>
            </a:pPr>
            <a:r>
              <a:rPr lang="de-DE" sz="2000" b="0" i="0" u="none" strike="noStrike" baseline="0" dirty="0">
                <a:solidFill>
                  <a:schemeClr val="tx1"/>
                </a:solidFill>
                <a:latin typeface="Calibri" panose="020F0502020204030204" pitchFamily="34" charset="0"/>
              </a:rPr>
              <a:t>	Wertvorstellungen und Normen reflektiert. </a:t>
            </a:r>
            <a:endParaRPr lang="de-DE" sz="2000" dirty="0">
              <a:solidFill>
                <a:schemeClr val="tx1"/>
              </a:solidFill>
            </a:endParaRPr>
          </a:p>
        </p:txBody>
      </p:sp>
    </p:spTree>
    <p:extLst>
      <p:ext uri="{BB962C8B-B14F-4D97-AF65-F5344CB8AC3E}">
        <p14:creationId xmlns:p14="http://schemas.microsoft.com/office/powerpoint/2010/main" val="274999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F10163F-0EA0-4F50-9036-CF5E5DD2D4A9}"/>
              </a:ext>
            </a:extLst>
          </p:cNvPr>
          <p:cNvSpPr>
            <a:spLocks noGrp="1"/>
          </p:cNvSpPr>
          <p:nvPr>
            <p:ph idx="1"/>
          </p:nvPr>
        </p:nvSpPr>
        <p:spPr>
          <a:xfrm>
            <a:off x="447178" y="437536"/>
            <a:ext cx="11328055" cy="5677125"/>
          </a:xfrm>
        </p:spPr>
        <p:txBody>
          <a:bodyPr>
            <a:normAutofit fontScale="92500" lnSpcReduction="10000"/>
          </a:bodyPr>
          <a:lstStyle/>
          <a:p>
            <a:pPr algn="l"/>
            <a:endParaRPr lang="de-DE" sz="1800" b="0" i="0" u="none" strike="noStrike" baseline="0" dirty="0">
              <a:solidFill>
                <a:srgbClr val="000000"/>
              </a:solidFill>
              <a:latin typeface="Calibri" panose="020F0502020204030204" pitchFamily="34" charset="0"/>
            </a:endParaRPr>
          </a:p>
          <a:p>
            <a:pPr marL="0" indent="0">
              <a:buNone/>
            </a:pPr>
            <a:r>
              <a:rPr lang="de-DE" sz="2800" b="1" i="1" u="none" strike="noStrike" baseline="0" dirty="0">
                <a:solidFill>
                  <a:schemeClr val="tx1"/>
                </a:solidFill>
                <a:latin typeface="Calibri" panose="020F0502020204030204" pitchFamily="34" charset="0"/>
              </a:rPr>
              <a:t>Für wen könnte </a:t>
            </a:r>
            <a:r>
              <a:rPr lang="de-DE" sz="2800" b="1" i="1" u="none" strike="noStrike" baseline="0" dirty="0" err="1">
                <a:solidFill>
                  <a:schemeClr val="tx1"/>
                </a:solidFill>
                <a:latin typeface="Calibri" panose="020F0502020204030204" pitchFamily="34" charset="0"/>
              </a:rPr>
              <a:t>Gewi</a:t>
            </a:r>
            <a:r>
              <a:rPr lang="de-DE" sz="2800" b="1" i="1" u="none" strike="noStrike" baseline="0" dirty="0">
                <a:solidFill>
                  <a:schemeClr val="tx1"/>
                </a:solidFill>
                <a:latin typeface="Calibri" panose="020F0502020204030204" pitchFamily="34" charset="0"/>
              </a:rPr>
              <a:t> etwas sein? </a:t>
            </a:r>
            <a:endParaRPr lang="de-DE" sz="2800" dirty="0">
              <a:solidFill>
                <a:schemeClr val="tx1"/>
              </a:solidFill>
              <a:latin typeface="Calibri" panose="020F0502020204030204" pitchFamily="34" charset="0"/>
            </a:endParaRPr>
          </a:p>
          <a:p>
            <a:pPr marL="0" indent="0">
              <a:buNone/>
            </a:pPr>
            <a:endParaRPr lang="de-DE" sz="2800" b="0" i="0" u="none" strike="noStrike" baseline="0" dirty="0">
              <a:solidFill>
                <a:schemeClr val="tx1"/>
              </a:solidFill>
              <a:latin typeface="Calibri" panose="020F0502020204030204" pitchFamily="34" charset="0"/>
            </a:endParaRPr>
          </a:p>
          <a:p>
            <a:pPr algn="just">
              <a:buFont typeface="Arial" panose="020B0604020202020204" pitchFamily="34" charset="0"/>
              <a:buChar char="•"/>
            </a:pPr>
            <a:r>
              <a:rPr lang="de-DE" sz="2800" b="0" i="0" u="none" strike="noStrike" baseline="0" dirty="0" err="1">
                <a:solidFill>
                  <a:schemeClr val="tx1"/>
                </a:solidFill>
                <a:latin typeface="Calibri" panose="020F0502020204030204" pitchFamily="34" charset="0"/>
              </a:rPr>
              <a:t>Gewi</a:t>
            </a:r>
            <a:r>
              <a:rPr lang="de-DE" sz="2800" b="0" i="0" u="none" strike="noStrike" baseline="0" dirty="0">
                <a:solidFill>
                  <a:schemeClr val="tx1"/>
                </a:solidFill>
                <a:latin typeface="Calibri" panose="020F0502020204030204" pitchFamily="34" charset="0"/>
              </a:rPr>
              <a:t> ist ein Fach, das vor allem SchülerInnen liegen könnte, die Interesse und Spaß am Denken haben, über den Tellerrand hinausblicken wollen und eigene Lösungsvorschläge erarbeiten, um die Komplexität der Welt zu begreifen</a:t>
            </a:r>
          </a:p>
          <a:p>
            <a:pPr algn="just">
              <a:buFont typeface="Arial" panose="020B0604020202020204" pitchFamily="34" charset="0"/>
              <a:buChar char="•"/>
            </a:pPr>
            <a:r>
              <a:rPr lang="de-DE" sz="2800" dirty="0">
                <a:solidFill>
                  <a:schemeClr val="tx1"/>
                </a:solidFill>
                <a:latin typeface="Calibri" panose="020F0502020204030204" pitchFamily="34" charset="0"/>
              </a:rPr>
              <a:t>w</a:t>
            </a:r>
            <a:r>
              <a:rPr lang="de-DE" sz="2800" b="0" i="0" u="none" strike="noStrike" baseline="0" dirty="0">
                <a:solidFill>
                  <a:schemeClr val="tx1"/>
                </a:solidFill>
                <a:latin typeface="Calibri" panose="020F0502020204030204" pitchFamily="34" charset="0"/>
              </a:rPr>
              <a:t>enn ihr Spaß an Ethik, Geschichte und Geografie habt und an Sozialkunde und WR (Wirtschaft und Recht) wohlmöglich Interesse haben werdet/habt (diese beiden Fächer kommen noch auf euch zu), dann kann ich euch dieses Fach empfehlen</a:t>
            </a:r>
          </a:p>
          <a:p>
            <a:pPr algn="just">
              <a:buFont typeface="Arial" panose="020B0604020202020204" pitchFamily="34" charset="0"/>
              <a:buChar char="•"/>
            </a:pPr>
            <a:r>
              <a:rPr lang="de-DE" sz="2800" dirty="0">
                <a:solidFill>
                  <a:schemeClr val="tx1"/>
                </a:solidFill>
                <a:latin typeface="Calibri" panose="020F0502020204030204" pitchFamily="34" charset="0"/>
              </a:rPr>
              <a:t>w</a:t>
            </a:r>
            <a:r>
              <a:rPr lang="de-DE" sz="2800" b="0" i="0" u="none" strike="noStrike" baseline="0" dirty="0">
                <a:solidFill>
                  <a:schemeClr val="tx1"/>
                </a:solidFill>
                <a:latin typeface="Calibri" panose="020F0502020204030204" pitchFamily="34" charset="0"/>
              </a:rPr>
              <a:t>er Freude am eigenständigen Arbeiten hat, der ist hier willkommen</a:t>
            </a:r>
          </a:p>
          <a:p>
            <a:pPr algn="just">
              <a:buFont typeface="Arial" panose="020B0604020202020204" pitchFamily="34" charset="0"/>
              <a:buChar char="•"/>
            </a:pPr>
            <a:r>
              <a:rPr lang="de-DE" sz="2800" dirty="0">
                <a:solidFill>
                  <a:schemeClr val="tx1"/>
                </a:solidFill>
                <a:latin typeface="Calibri" panose="020F0502020204030204" pitchFamily="34" charset="0"/>
              </a:rPr>
              <a:t>e</a:t>
            </a:r>
            <a:r>
              <a:rPr lang="de-DE" sz="2800" b="0" i="0" u="none" strike="noStrike" baseline="0" dirty="0">
                <a:solidFill>
                  <a:schemeClr val="tx1"/>
                </a:solidFill>
                <a:latin typeface="Calibri" panose="020F0502020204030204" pitchFamily="34" charset="0"/>
              </a:rPr>
              <a:t>s wird oft die Möglichkeit geben erlernte Sachverhalte eigenverantwortlich und kreativ umzusetzen und diese zu präsentieren</a:t>
            </a:r>
            <a:endParaRPr lang="de-DE" sz="2800" dirty="0">
              <a:solidFill>
                <a:schemeClr val="tx1"/>
              </a:solidFill>
            </a:endParaRPr>
          </a:p>
        </p:txBody>
      </p:sp>
    </p:spTree>
    <p:extLst>
      <p:ext uri="{BB962C8B-B14F-4D97-AF65-F5344CB8AC3E}">
        <p14:creationId xmlns:p14="http://schemas.microsoft.com/office/powerpoint/2010/main" val="347195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C6BA0159-DC82-4C6E-A6B1-0AFDE0673360}"/>
              </a:ext>
            </a:extLst>
          </p:cNvPr>
          <p:cNvSpPr txBox="1"/>
          <p:nvPr/>
        </p:nvSpPr>
        <p:spPr>
          <a:xfrm>
            <a:off x="685800" y="709680"/>
            <a:ext cx="10374086" cy="5940088"/>
          </a:xfrm>
          <a:prstGeom prst="rect">
            <a:avLst/>
          </a:prstGeom>
          <a:noFill/>
        </p:spPr>
        <p:txBody>
          <a:bodyPr wrap="square">
            <a:spAutoFit/>
          </a:bodyPr>
          <a:lstStyle/>
          <a:p>
            <a:r>
              <a:rPr lang="de-DE" sz="2000" b="1" i="1" u="none" strike="noStrike" baseline="0" dirty="0">
                <a:latin typeface="Calibri" panose="020F0502020204030204" pitchFamily="34" charset="0"/>
              </a:rPr>
              <a:t>Welche Inhalte spielen eine Rolle? </a:t>
            </a:r>
          </a:p>
          <a:p>
            <a:endParaRPr lang="de-DE" sz="2000" b="1" i="1" dirty="0">
              <a:latin typeface="Calibri" panose="020F0502020204030204" pitchFamily="34" charset="0"/>
            </a:endParaRPr>
          </a:p>
          <a:p>
            <a:endParaRPr lang="de-DE" sz="2000" b="0" i="0" u="none" strike="noStrike" baseline="0" dirty="0">
              <a:latin typeface="Calibri" panose="020F0502020204030204" pitchFamily="34" charset="0"/>
            </a:endParaRPr>
          </a:p>
          <a:p>
            <a:r>
              <a:rPr lang="de-DE" sz="2000" b="0" i="0" u="none" strike="noStrike" baseline="0" dirty="0" err="1">
                <a:latin typeface="Calibri" panose="020F0502020204030204" pitchFamily="34" charset="0"/>
              </a:rPr>
              <a:t>Gewi</a:t>
            </a:r>
            <a:r>
              <a:rPr lang="de-DE" sz="2000" b="0" i="0" u="none" strike="noStrike" baseline="0" dirty="0">
                <a:latin typeface="Calibri" panose="020F0502020204030204" pitchFamily="34" charset="0"/>
              </a:rPr>
              <a:t> besteht aus 5 großen Themenkomplexe (1. ist immer am Anfang, 2.-5. sind variabel in der Reihenfolge der Bearbeitung) für die Doppeljahrgangsstufe 9/10. Diese sind: </a:t>
            </a:r>
          </a:p>
          <a:p>
            <a:endParaRPr lang="de-DE" sz="2000" b="0" i="0" u="none" strike="noStrike" baseline="0" dirty="0">
              <a:latin typeface="Calibri" panose="020F0502020204030204" pitchFamily="34" charset="0"/>
            </a:endParaRPr>
          </a:p>
          <a:p>
            <a:r>
              <a:rPr lang="de-DE" sz="2000" b="1" i="0" u="none" strike="noStrike" baseline="0" dirty="0">
                <a:latin typeface="Calibri" panose="020F0502020204030204" pitchFamily="34" charset="0"/>
              </a:rPr>
              <a:t>1. Gesellschaft denken – Einführung in das Fach </a:t>
            </a:r>
            <a:r>
              <a:rPr lang="de-DE" sz="1600" b="0" i="0" u="none" strike="noStrike" baseline="0" dirty="0">
                <a:latin typeface="Calibri" panose="020F0502020204030204" pitchFamily="34" charset="0"/>
              </a:rPr>
              <a:t>a. </a:t>
            </a:r>
            <a:r>
              <a:rPr lang="de-DE" sz="2000" b="0" i="1" u="none" strike="noStrike" baseline="0" dirty="0">
                <a:latin typeface="Calibri" panose="020F0502020204030204" pitchFamily="34" charset="0"/>
              </a:rPr>
              <a:t>Mögliche Themen/Fragestellungen: </a:t>
            </a:r>
            <a:r>
              <a:rPr lang="de-DE" sz="2000" b="0" i="0" u="none" strike="noStrike" baseline="0" dirty="0">
                <a:latin typeface="Calibri" panose="020F0502020204030204" pitchFamily="34" charset="0"/>
              </a:rPr>
              <a:t>Was macht das Fach so besonders?; Was brauche ich für eine Gesellschaft? Gesellschaftsbegriffe; Entwicklung von Gesellschaften; Arbeitsteilung; Prestige und Bezahlung von Jobs im Widerspruch; usw. </a:t>
            </a:r>
          </a:p>
          <a:p>
            <a:endParaRPr lang="de-DE" sz="2000" b="0" i="0" u="none" strike="noStrike" baseline="0" dirty="0">
              <a:latin typeface="Calibri" panose="020F0502020204030204" pitchFamily="34" charset="0"/>
            </a:endParaRPr>
          </a:p>
          <a:p>
            <a:r>
              <a:rPr lang="de-DE" sz="2000" b="1" i="0" u="none" strike="noStrike" baseline="0" dirty="0">
                <a:latin typeface="Calibri" panose="020F0502020204030204" pitchFamily="34" charset="0"/>
              </a:rPr>
              <a:t>2. Konsumverhalten und Lebensstile </a:t>
            </a:r>
            <a:r>
              <a:rPr lang="de-DE" sz="1600" b="0" i="0" u="none" strike="noStrike" baseline="0" dirty="0">
                <a:latin typeface="Calibri" panose="020F0502020204030204" pitchFamily="34" charset="0"/>
              </a:rPr>
              <a:t>a. </a:t>
            </a:r>
            <a:r>
              <a:rPr lang="de-DE" sz="2000" b="0" i="1" u="none" strike="noStrike" baseline="0" dirty="0">
                <a:latin typeface="Calibri" panose="020F0502020204030204" pitchFamily="34" charset="0"/>
              </a:rPr>
              <a:t>Mögliche Themen/Fragestellungen: </a:t>
            </a:r>
            <a:r>
              <a:rPr lang="de-DE" sz="2000" b="0" i="0" u="none" strike="noStrike" baseline="0" dirty="0">
                <a:latin typeface="Calibri" panose="020F0502020204030204" pitchFamily="34" charset="0"/>
              </a:rPr>
              <a:t>Reflexion des eigenen Konsums; Grundbegriffe der Wirtschaft; Verbraucherschutz; Nachhaltiger Konsum; Werbung und ihre Wirkung; usw. </a:t>
            </a:r>
          </a:p>
          <a:p>
            <a:endParaRPr lang="de-DE" sz="2000" b="0" i="0" u="none" strike="noStrike" baseline="0" dirty="0">
              <a:latin typeface="Calibri" panose="020F0502020204030204" pitchFamily="34" charset="0"/>
            </a:endParaRPr>
          </a:p>
          <a:p>
            <a:r>
              <a:rPr lang="de-DE" sz="2000" b="1" i="0" u="none" strike="noStrike" baseline="0" dirty="0">
                <a:latin typeface="Calibri" panose="020F0502020204030204" pitchFamily="34" charset="0"/>
              </a:rPr>
              <a:t>3. Kommunikation im Alltag </a:t>
            </a:r>
            <a:r>
              <a:rPr lang="de-DE" sz="2000" b="0" i="0" u="none" strike="noStrike" baseline="0" dirty="0">
                <a:latin typeface="Calibri" panose="020F0502020204030204" pitchFamily="34" charset="0"/>
              </a:rPr>
              <a:t>a. Mögliche Themen/Fragestellungen: Was ist Kommunikation?; Kommunikation als Sozialhandlung; Kommunikationsmodelle, Kommunikationssignale, Missverständnisse in der Kommunikation; Rhetorik; Redenanalysen; nonverbale und verbale Kommunikation; Blindenschrift; Morsealphabet; usw. </a:t>
            </a:r>
          </a:p>
          <a:p>
            <a:endParaRPr lang="de-DE" sz="2000" b="0" i="0" u="none" strike="noStrike" baseline="0" dirty="0">
              <a:latin typeface="Calibri" panose="020F0502020204030204" pitchFamily="34" charset="0"/>
            </a:endParaRPr>
          </a:p>
        </p:txBody>
      </p:sp>
    </p:spTree>
    <p:extLst>
      <p:ext uri="{BB962C8B-B14F-4D97-AF65-F5344CB8AC3E}">
        <p14:creationId xmlns:p14="http://schemas.microsoft.com/office/powerpoint/2010/main" val="380121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DDDF622C-4C59-4C87-B6E7-03CCA1491F05}"/>
              </a:ext>
            </a:extLst>
          </p:cNvPr>
          <p:cNvSpPr txBox="1"/>
          <p:nvPr/>
        </p:nvSpPr>
        <p:spPr>
          <a:xfrm>
            <a:off x="541173" y="-183779"/>
            <a:ext cx="10680442" cy="4893647"/>
          </a:xfrm>
          <a:prstGeom prst="rect">
            <a:avLst/>
          </a:prstGeom>
          <a:noFill/>
        </p:spPr>
        <p:txBody>
          <a:bodyPr wrap="square">
            <a:spAutoFit/>
          </a:bodyPr>
          <a:lstStyle/>
          <a:p>
            <a:endParaRPr lang="de-DE" sz="2400" b="0" i="0" u="none" strike="noStrike" baseline="0" dirty="0">
              <a:latin typeface="Calibri" panose="020F0502020204030204" pitchFamily="34" charset="0"/>
            </a:endParaRPr>
          </a:p>
          <a:p>
            <a:endParaRPr lang="de-DE" sz="2400" b="0" i="0" u="none" strike="noStrike" baseline="0" dirty="0">
              <a:latin typeface="Calibri" panose="020F0502020204030204" pitchFamily="34" charset="0"/>
            </a:endParaRPr>
          </a:p>
          <a:p>
            <a:r>
              <a:rPr lang="de-DE" sz="2400" b="1" i="0" u="none" strike="noStrike" baseline="0" dirty="0">
                <a:latin typeface="Calibri" panose="020F0502020204030204" pitchFamily="34" charset="0"/>
              </a:rPr>
              <a:t>4. Wandel der Arbeitswelt </a:t>
            </a:r>
            <a:r>
              <a:rPr lang="de-DE" sz="2400" b="0" i="0" u="none" strike="noStrike" baseline="0" dirty="0">
                <a:latin typeface="Calibri" panose="020F0502020204030204" pitchFamily="34" charset="0"/>
              </a:rPr>
              <a:t>a. </a:t>
            </a:r>
            <a:r>
              <a:rPr lang="de-DE" sz="2400" b="0" i="1" u="none" strike="noStrike" baseline="0" dirty="0">
                <a:latin typeface="Calibri" panose="020F0502020204030204" pitchFamily="34" charset="0"/>
              </a:rPr>
              <a:t>Mögliche Themen/Fragestellungen: </a:t>
            </a:r>
            <a:r>
              <a:rPr lang="de-DE" sz="2400" b="0" i="0" u="none" strike="noStrike" baseline="0" dirty="0">
                <a:latin typeface="Calibri" panose="020F0502020204030204" pitchFamily="34" charset="0"/>
              </a:rPr>
              <a:t>Wandel der Arbeitswelt; Folgen der veränderten Lebens- und Arbeitswelt in der Region Erfurt; Berufs- und Studienwahlangebote; Vorstellungsgespräch; usw. </a:t>
            </a:r>
          </a:p>
          <a:p>
            <a:endParaRPr lang="de-DE" sz="2400" b="0" i="0" u="none" strike="noStrike" baseline="0" dirty="0">
              <a:latin typeface="Calibri" panose="020F0502020204030204" pitchFamily="34" charset="0"/>
            </a:endParaRPr>
          </a:p>
          <a:p>
            <a:r>
              <a:rPr lang="de-DE" sz="2400" b="1" i="0" u="none" strike="noStrike" baseline="0" dirty="0">
                <a:latin typeface="Calibri" panose="020F0502020204030204" pitchFamily="34" charset="0"/>
              </a:rPr>
              <a:t>5. Individualisierung als gesellschaftlicher Trend </a:t>
            </a:r>
            <a:r>
              <a:rPr lang="de-DE" sz="2400" b="0" i="0" u="none" strike="noStrike" baseline="0" dirty="0">
                <a:latin typeface="Calibri" panose="020F0502020204030204" pitchFamily="34" charset="0"/>
              </a:rPr>
              <a:t>a. </a:t>
            </a:r>
            <a:r>
              <a:rPr lang="de-DE" sz="2400" b="0" i="1" u="none" strike="noStrike" baseline="0" dirty="0">
                <a:latin typeface="Calibri" panose="020F0502020204030204" pitchFamily="34" charset="0"/>
              </a:rPr>
              <a:t>Mögliche Themen/Fragestellungen: </a:t>
            </a:r>
            <a:r>
              <a:rPr lang="de-DE" sz="2400" b="0" i="0" u="none" strike="noStrike" baseline="0" dirty="0">
                <a:latin typeface="Calibri" panose="020F0502020204030204" pitchFamily="34" charset="0"/>
              </a:rPr>
              <a:t>Beziehung von Individualisierung und sozialen Beziehungen; Individualisierung als Phänomen; unterschiedliche Lebensentwürfe analysieren; Veränderung der Geschlechterrollen; Individualisierung im Spannungsverhältnis von Freiheit und Sicherheit </a:t>
            </a:r>
          </a:p>
          <a:p>
            <a:endParaRPr lang="de-DE" sz="2400" b="0" i="0" u="none" strike="noStrike" baseline="0" dirty="0">
              <a:latin typeface="Calibri" panose="020F0502020204030204" pitchFamily="34" charset="0"/>
            </a:endParaRPr>
          </a:p>
          <a:p>
            <a:endParaRPr lang="de-DE" sz="2400" b="0" i="0" u="none" strike="noStrike" baseline="0" dirty="0">
              <a:latin typeface="Calibri" panose="020F0502020204030204" pitchFamily="34" charset="0"/>
            </a:endParaRPr>
          </a:p>
        </p:txBody>
      </p:sp>
    </p:spTree>
    <p:extLst>
      <p:ext uri="{BB962C8B-B14F-4D97-AF65-F5344CB8AC3E}">
        <p14:creationId xmlns:p14="http://schemas.microsoft.com/office/powerpoint/2010/main" val="381690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A94F1C-A101-4405-8CE7-F6C2340108FA}"/>
              </a:ext>
            </a:extLst>
          </p:cNvPr>
          <p:cNvSpPr>
            <a:spLocks noGrp="1"/>
          </p:cNvSpPr>
          <p:nvPr>
            <p:ph type="title"/>
          </p:nvPr>
        </p:nvSpPr>
        <p:spPr/>
        <p:txBody>
          <a:bodyPr/>
          <a:lstStyle/>
          <a:p>
            <a:r>
              <a:rPr lang="de-DE" dirty="0"/>
              <a:t>Bewertung und Produkte</a:t>
            </a:r>
          </a:p>
        </p:txBody>
      </p:sp>
      <p:sp>
        <p:nvSpPr>
          <p:cNvPr id="3" name="Inhaltsplatzhalter 2">
            <a:extLst>
              <a:ext uri="{FF2B5EF4-FFF2-40B4-BE49-F238E27FC236}">
                <a16:creationId xmlns:a16="http://schemas.microsoft.com/office/drawing/2014/main" id="{8B409475-B377-4F80-B0B1-ACE0A19FE25A}"/>
              </a:ext>
            </a:extLst>
          </p:cNvPr>
          <p:cNvSpPr>
            <a:spLocks noGrp="1"/>
          </p:cNvSpPr>
          <p:nvPr>
            <p:ph idx="1"/>
          </p:nvPr>
        </p:nvSpPr>
        <p:spPr>
          <a:xfrm>
            <a:off x="677334" y="1488613"/>
            <a:ext cx="8596668" cy="3880773"/>
          </a:xfrm>
        </p:spPr>
        <p:txBody>
          <a:bodyPr>
            <a:normAutofit fontScale="62500" lnSpcReduction="20000"/>
          </a:bodyPr>
          <a:lstStyle/>
          <a:p>
            <a:pPr>
              <a:buFontTx/>
              <a:buChar char="-"/>
            </a:pPr>
            <a:r>
              <a:rPr lang="de-DE" sz="3500" dirty="0"/>
              <a:t>Selten schriftliche Arbeiten</a:t>
            </a:r>
          </a:p>
          <a:p>
            <a:pPr>
              <a:buFontTx/>
              <a:buChar char="-"/>
            </a:pPr>
            <a:r>
              <a:rPr lang="de-DE" sz="3500" dirty="0"/>
              <a:t>Produkthafter Unterricht als Ziel: Produkte, Eigenständigkeit wird groß geschrieben</a:t>
            </a:r>
          </a:p>
          <a:p>
            <a:pPr>
              <a:buFontTx/>
              <a:buChar char="-"/>
            </a:pPr>
            <a:r>
              <a:rPr lang="de-DE" sz="3500" dirty="0"/>
              <a:t>Konsumtagebuch, Werbeplakate, Wandzeitungen, Eigene Unterrichtsstunden, Präsentationen, usw.</a:t>
            </a:r>
          </a:p>
          <a:p>
            <a:pPr>
              <a:buFontTx/>
              <a:buChar char="-"/>
            </a:pPr>
            <a:endParaRPr lang="de-DE" sz="3500" dirty="0"/>
          </a:p>
          <a:p>
            <a:pPr marL="0" indent="0">
              <a:buNone/>
            </a:pPr>
            <a:r>
              <a:rPr lang="de-DE" sz="3600" b="0" i="0" u="none" strike="noStrike" baseline="0" dirty="0">
                <a:latin typeface="Calibri" panose="020F0502020204030204" pitchFamily="34" charset="0"/>
              </a:rPr>
              <a:t>Unterrichtet kann dieses Fach von allen Lehrern der oben genannten Fächer werden, höchstwahrscheinlich aber von mir, Herrn Beuthling. Falls ihr Fragen habt, könnt ihr mich unter folgender Mailadresse erreichen: benjamin.beuthling@schule.thueringen.de </a:t>
            </a:r>
          </a:p>
          <a:p>
            <a:pPr marL="0" indent="0">
              <a:buNone/>
            </a:pPr>
            <a:r>
              <a:rPr lang="de-DE" sz="3600" b="0" i="0" u="none" strike="noStrike" baseline="0" dirty="0">
                <a:latin typeface="Calibri" panose="020F0502020204030204" pitchFamily="34" charset="0"/>
              </a:rPr>
              <a:t>Liebe Grüße </a:t>
            </a:r>
            <a:endParaRPr lang="de-DE" sz="3600" dirty="0"/>
          </a:p>
          <a:p>
            <a:pPr>
              <a:buFontTx/>
              <a:buChar char="-"/>
            </a:pPr>
            <a:endParaRPr lang="de-DE" sz="3500" dirty="0"/>
          </a:p>
          <a:p>
            <a:pPr marL="0" indent="0">
              <a:buNone/>
            </a:pPr>
            <a:endParaRPr lang="de-DE" dirty="0"/>
          </a:p>
        </p:txBody>
      </p:sp>
    </p:spTree>
    <p:extLst>
      <p:ext uri="{BB962C8B-B14F-4D97-AF65-F5344CB8AC3E}">
        <p14:creationId xmlns:p14="http://schemas.microsoft.com/office/powerpoint/2010/main" val="538641949"/>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0</TotalTime>
  <Words>550</Words>
  <Application>Microsoft Office PowerPoint</Application>
  <PresentationFormat>Breitbild</PresentationFormat>
  <Paragraphs>41</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Trebuchet MS</vt:lpstr>
      <vt:lpstr>Wingdings 3</vt:lpstr>
      <vt:lpstr>Facette</vt:lpstr>
      <vt:lpstr>Wahlpflichtfach Gesellschaftswissenschaften</vt:lpstr>
      <vt:lpstr>PowerPoint-Präsentation</vt:lpstr>
      <vt:lpstr>PowerPoint-Präsentation</vt:lpstr>
      <vt:lpstr>PowerPoint-Präsentation</vt:lpstr>
      <vt:lpstr>PowerPoint-Präsentation</vt:lpstr>
      <vt:lpstr>Bewertung und Produkte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Wahlpflichtfach Gesellschaftswissenschaften</dc:title>
  <dc:creator>Benjamin Beuthling</dc:creator>
  <cp:lastModifiedBy>Benjamin Beuthling</cp:lastModifiedBy>
  <cp:revision>4</cp:revision>
  <dcterms:created xsi:type="dcterms:W3CDTF">2021-05-21T06:33:40Z</dcterms:created>
  <dcterms:modified xsi:type="dcterms:W3CDTF">2023-06-13T10:30:29Z</dcterms:modified>
</cp:coreProperties>
</file>